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2" y="-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CB33-7058-4AAE-831C-AA1CF3F3A151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E03F-DB5B-47FC-AF7D-F099B1ACB7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CB33-7058-4AAE-831C-AA1CF3F3A151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E03F-DB5B-47FC-AF7D-F099B1ACB7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CB33-7058-4AAE-831C-AA1CF3F3A151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E03F-DB5B-47FC-AF7D-F099B1ACB7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CB33-7058-4AAE-831C-AA1CF3F3A151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E03F-DB5B-47FC-AF7D-F099B1ACB7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CB33-7058-4AAE-831C-AA1CF3F3A151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E03F-DB5B-47FC-AF7D-F099B1ACB7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CB33-7058-4AAE-831C-AA1CF3F3A151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E03F-DB5B-47FC-AF7D-F099B1ACB7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CB33-7058-4AAE-831C-AA1CF3F3A151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E03F-DB5B-47FC-AF7D-F099B1ACB7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CB33-7058-4AAE-831C-AA1CF3F3A151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E03F-DB5B-47FC-AF7D-F099B1ACB7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CB33-7058-4AAE-831C-AA1CF3F3A151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E03F-DB5B-47FC-AF7D-F099B1ACB7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CB33-7058-4AAE-831C-AA1CF3F3A151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E03F-DB5B-47FC-AF7D-F099B1ACB7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CB33-7058-4AAE-831C-AA1CF3F3A151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DE03F-DB5B-47FC-AF7D-F099B1ACB77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1CB33-7058-4AAE-831C-AA1CF3F3A151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DE03F-DB5B-47FC-AF7D-F099B1ACB77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ZoneTexte 141"/>
          <p:cNvSpPr txBox="1"/>
          <p:nvPr/>
        </p:nvSpPr>
        <p:spPr>
          <a:xfrm>
            <a:off x="752069" y="260648"/>
            <a:ext cx="7720832" cy="887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Présentation du système d’</a:t>
            </a:r>
            <a:r>
              <a:rPr lang="fr-FR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hypervision</a:t>
            </a:r>
            <a:r>
              <a:rPr lang="fr-FR" sz="24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 </a:t>
            </a:r>
            <a:r>
              <a:rPr lang="fr-FR" sz="24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métropolitain</a:t>
            </a:r>
            <a:endParaRPr lang="fr-FR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+mn-cs"/>
            </a:endParaRPr>
          </a:p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Architecture fonctionnelle autour de l’ Intelligent </a:t>
            </a:r>
            <a:r>
              <a:rPr lang="fr-FR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Operation</a:t>
            </a:r>
            <a:r>
              <a:rPr lang="fr-FR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Center IBM</a:t>
            </a:r>
            <a:endParaRPr lang="fr-FR" sz="20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4" name="Ellipse 3"/>
          <p:cNvSpPr/>
          <p:nvPr/>
        </p:nvSpPr>
        <p:spPr>
          <a:xfrm>
            <a:off x="6156176" y="3789048"/>
            <a:ext cx="71437" cy="7200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6156747" y="4005072"/>
            <a:ext cx="71437" cy="7200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764357" y="1628800"/>
            <a:ext cx="4464050" cy="180020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/>
          <a:lstStyle/>
          <a:p>
            <a:pPr algn="ctr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fr-FR" sz="1400" b="1" dirty="0">
              <a:solidFill>
                <a:srgbClr val="FF0000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196157" y="2428553"/>
            <a:ext cx="3600450" cy="93610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/>
          <a:lstStyle/>
          <a:p>
            <a:pPr algn="ctr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fr-FR" sz="1400" b="1" dirty="0">
              <a:solidFill>
                <a:srgbClr val="FF0000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764357" y="3709366"/>
            <a:ext cx="4464050" cy="943769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/>
          <a:lstStyle/>
          <a:p>
            <a:pPr algn="ctr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fr-FR" sz="11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485082" y="2573189"/>
            <a:ext cx="1295400" cy="503436"/>
          </a:xfrm>
          <a:prstGeom prst="roundRect">
            <a:avLst/>
          </a:prstGeom>
          <a:solidFill>
            <a:srgbClr val="3333FF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fontAlgn="auto">
              <a:lnSpc>
                <a:spcPts val="120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fr-FR" sz="1200" b="1" dirty="0" smtClean="0">
                <a:solidFill>
                  <a:schemeClr val="bg1"/>
                </a:solidFill>
              </a:rPr>
              <a:t>Processus, Règles</a:t>
            </a:r>
          </a:p>
          <a:p>
            <a:pPr algn="ctr" fontAlgn="auto">
              <a:lnSpc>
                <a:spcPts val="120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fr-FR" sz="1200" b="1" dirty="0" smtClean="0">
                <a:solidFill>
                  <a:schemeClr val="bg1"/>
                </a:solidFill>
              </a:rPr>
              <a:t>et Méthodes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4211960" y="2573188"/>
            <a:ext cx="1260475" cy="503435"/>
          </a:xfrm>
          <a:prstGeom prst="roundRect">
            <a:avLst/>
          </a:prstGeom>
          <a:solidFill>
            <a:srgbClr val="3333FF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fontAlgn="auto">
              <a:lnSpc>
                <a:spcPts val="120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fr-FR" sz="1200" b="1" dirty="0" smtClean="0">
                <a:solidFill>
                  <a:schemeClr val="bg1"/>
                </a:solidFill>
              </a:rPr>
              <a:t>Data</a:t>
            </a:r>
          </a:p>
          <a:p>
            <a:pPr algn="ctr" fontAlgn="auto">
              <a:lnSpc>
                <a:spcPts val="120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fr-FR" sz="1200" b="1" dirty="0" err="1" smtClean="0">
                <a:solidFill>
                  <a:schemeClr val="bg1"/>
                </a:solidFill>
              </a:rPr>
              <a:t>Analytics</a:t>
            </a:r>
            <a:endParaRPr lang="fr-FR" sz="1200" b="1" dirty="0">
              <a:solidFill>
                <a:schemeClr val="bg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2627784" y="1708473"/>
            <a:ext cx="2664297" cy="432049"/>
          </a:xfrm>
          <a:prstGeom prst="roundRect">
            <a:avLst/>
          </a:prstGeom>
          <a:solidFill>
            <a:srgbClr val="0000FF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fontAlgn="auto">
              <a:lnSpc>
                <a:spcPts val="120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fr-FR" sz="1400" b="1" dirty="0" err="1" smtClean="0">
                <a:solidFill>
                  <a:schemeClr val="bg1"/>
                </a:solidFill>
              </a:rPr>
              <a:t>Hyperviseur</a:t>
            </a:r>
            <a:r>
              <a:rPr lang="fr-FR" sz="1400" b="1" dirty="0" smtClean="0">
                <a:solidFill>
                  <a:schemeClr val="bg1"/>
                </a:solidFill>
              </a:rPr>
              <a:t> Urbain</a:t>
            </a:r>
            <a:endParaRPr lang="fr-FR" sz="1400" b="1" dirty="0">
              <a:solidFill>
                <a:schemeClr val="bg1"/>
              </a:solidFill>
            </a:endParaRPr>
          </a:p>
        </p:txBody>
      </p:sp>
      <p:sp>
        <p:nvSpPr>
          <p:cNvPr id="12" name="Cylindre 11"/>
          <p:cNvSpPr/>
          <p:nvPr/>
        </p:nvSpPr>
        <p:spPr>
          <a:xfrm>
            <a:off x="1980257" y="3781374"/>
            <a:ext cx="792162" cy="799753"/>
          </a:xfrm>
          <a:prstGeom prst="can">
            <a:avLst/>
          </a:prstGeom>
          <a:solidFill>
            <a:srgbClr val="0000FF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rIns="36000" anchor="ctr"/>
          <a:lstStyle/>
          <a:p>
            <a: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chemeClr val="bg1"/>
                </a:solidFill>
              </a:rPr>
              <a:t>Entrepôt</a:t>
            </a:r>
          </a:p>
          <a:p>
            <a: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err="1" smtClean="0">
                <a:solidFill>
                  <a:schemeClr val="bg1"/>
                </a:solidFill>
              </a:rPr>
              <a:t>Donnéés</a:t>
            </a:r>
            <a:endParaRPr lang="fr-FR" sz="1200" b="1" dirty="0" smtClean="0">
              <a:solidFill>
                <a:schemeClr val="bg1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3126432" y="3965350"/>
            <a:ext cx="2022475" cy="431800"/>
          </a:xfrm>
          <a:prstGeom prst="roundRect">
            <a:avLst/>
          </a:prstGeom>
          <a:solidFill>
            <a:srgbClr val="0000FF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fontAlgn="auto">
              <a:lnSpc>
                <a:spcPts val="120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fr-FR" sz="1200" b="1" dirty="0" smtClean="0">
                <a:solidFill>
                  <a:schemeClr val="bg1"/>
                </a:solidFill>
              </a:rPr>
              <a:t>Bus d’Echange de Données</a:t>
            </a:r>
            <a:endParaRPr lang="fr-FR" sz="1200" b="1" dirty="0">
              <a:solidFill>
                <a:schemeClr val="bg1"/>
              </a:solidFill>
            </a:endParaRPr>
          </a:p>
        </p:txBody>
      </p:sp>
      <p:cxnSp>
        <p:nvCxnSpPr>
          <p:cNvPr id="14" name="Connecteur droit avec flèche 13"/>
          <p:cNvCxnSpPr>
            <a:stCxn id="6" idx="2"/>
            <a:endCxn id="8" idx="0"/>
          </p:cNvCxnSpPr>
          <p:nvPr/>
        </p:nvCxnSpPr>
        <p:spPr>
          <a:xfrm>
            <a:off x="3996382" y="3429000"/>
            <a:ext cx="0" cy="280366"/>
          </a:xfrm>
          <a:prstGeom prst="straightConnector1">
            <a:avLst/>
          </a:prstGeom>
          <a:ln w="9525">
            <a:solidFill>
              <a:schemeClr val="tx1">
                <a:lumMod val="75000"/>
                <a:lumOff val="2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ylindre 14"/>
          <p:cNvSpPr/>
          <p:nvPr/>
        </p:nvSpPr>
        <p:spPr>
          <a:xfrm>
            <a:off x="5509269" y="3893119"/>
            <a:ext cx="503238" cy="576262"/>
          </a:xfrm>
          <a:prstGeom prst="can">
            <a:avLst/>
          </a:prstGeom>
          <a:solidFill>
            <a:srgbClr val="0000FF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chemeClr val="bg1"/>
                </a:solidFill>
              </a:rPr>
              <a:t>SIG</a:t>
            </a:r>
            <a:endParaRPr lang="fr-FR" sz="1200" b="1" dirty="0">
              <a:solidFill>
                <a:schemeClr val="bg1"/>
              </a:solidFill>
            </a:endParaRPr>
          </a:p>
        </p:txBody>
      </p:sp>
      <p:cxnSp>
        <p:nvCxnSpPr>
          <p:cNvPr id="16" name="Connecteur droit avec flèche 15"/>
          <p:cNvCxnSpPr>
            <a:stCxn id="9" idx="3"/>
            <a:endCxn id="10" idx="1"/>
          </p:cNvCxnSpPr>
          <p:nvPr/>
        </p:nvCxnSpPr>
        <p:spPr>
          <a:xfrm flipV="1">
            <a:off x="3780482" y="2824906"/>
            <a:ext cx="431478" cy="1"/>
          </a:xfrm>
          <a:prstGeom prst="straightConnector1">
            <a:avLst/>
          </a:prstGeom>
          <a:ln w="12700">
            <a:solidFill>
              <a:srgbClr val="00206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ylindre 16"/>
          <p:cNvSpPr/>
          <p:nvPr/>
        </p:nvSpPr>
        <p:spPr>
          <a:xfrm>
            <a:off x="1907704" y="5056438"/>
            <a:ext cx="720080" cy="792088"/>
          </a:xfrm>
          <a:prstGeom prst="can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36000" anchor="ctr"/>
          <a:lstStyle/>
          <a:p>
            <a:pPr algn="ctr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Source</a:t>
            </a:r>
          </a:p>
          <a:p>
            <a:pPr algn="ctr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Données</a:t>
            </a:r>
          </a:p>
          <a:p>
            <a:pPr algn="ctr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Externes</a:t>
            </a:r>
            <a:endParaRPr lang="fr-FR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5579715" y="5056438"/>
            <a:ext cx="1152525" cy="655737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36000" anchor="ctr" anchorCtr="0"/>
          <a:lstStyle/>
          <a:p>
            <a:pPr algn="ctr" fontAlgn="auto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chemeClr val="tx1"/>
                </a:solidFill>
              </a:rPr>
              <a:t>Capteurs</a:t>
            </a:r>
          </a:p>
          <a:p>
            <a:pPr algn="ctr" fontAlgn="auto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chemeClr val="tx1"/>
                </a:solidFill>
              </a:rPr>
              <a:t>Environnement</a:t>
            </a:r>
            <a:endParaRPr lang="fr-FR" sz="1200" b="1" dirty="0">
              <a:solidFill>
                <a:schemeClr val="tx1"/>
              </a:solidFill>
            </a:endParaRPr>
          </a:p>
        </p:txBody>
      </p:sp>
      <p:cxnSp>
        <p:nvCxnSpPr>
          <p:cNvPr id="19" name="Connecteur droit avec flèche 18"/>
          <p:cNvCxnSpPr>
            <a:stCxn id="12" idx="4"/>
            <a:endCxn id="13" idx="1"/>
          </p:cNvCxnSpPr>
          <p:nvPr/>
        </p:nvCxnSpPr>
        <p:spPr>
          <a:xfrm flipV="1">
            <a:off x="2772419" y="4181250"/>
            <a:ext cx="354013" cy="1"/>
          </a:xfrm>
          <a:prstGeom prst="straightConnector1">
            <a:avLst/>
          </a:prstGeom>
          <a:ln w="9525">
            <a:solidFill>
              <a:schemeClr val="tx1">
                <a:lumMod val="75000"/>
                <a:lumOff val="2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15" idx="2"/>
            <a:endCxn id="13" idx="3"/>
          </p:cNvCxnSpPr>
          <p:nvPr/>
        </p:nvCxnSpPr>
        <p:spPr>
          <a:xfrm flipH="1">
            <a:off x="5148907" y="4181250"/>
            <a:ext cx="360362" cy="0"/>
          </a:xfrm>
          <a:prstGeom prst="straightConnector1">
            <a:avLst/>
          </a:prstGeom>
          <a:ln w="9525">
            <a:solidFill>
              <a:schemeClr val="tx1">
                <a:lumMod val="75000"/>
                <a:lumOff val="25000"/>
              </a:schemeClr>
            </a:solidFill>
            <a:headEnd type="none" w="lg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lipse 20"/>
          <p:cNvSpPr/>
          <p:nvPr/>
        </p:nvSpPr>
        <p:spPr>
          <a:xfrm>
            <a:off x="3275856" y="4358084"/>
            <a:ext cx="71437" cy="71438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22" name="Ellipse 21"/>
          <p:cNvSpPr/>
          <p:nvPr/>
        </p:nvSpPr>
        <p:spPr>
          <a:xfrm>
            <a:off x="4282951" y="4358084"/>
            <a:ext cx="73025" cy="71438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4932040" y="4365104"/>
            <a:ext cx="71437" cy="71438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3851920" y="4365104"/>
            <a:ext cx="71438" cy="71438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fr-FR" sz="1100" b="1" dirty="0">
              <a:solidFill>
                <a:schemeClr val="bg1"/>
              </a:solidFill>
            </a:endParaRPr>
          </a:p>
        </p:txBody>
      </p:sp>
      <p:cxnSp>
        <p:nvCxnSpPr>
          <p:cNvPr id="25" name="Connecteur en angle 24"/>
          <p:cNvCxnSpPr>
            <a:stCxn id="9" idx="0"/>
            <a:endCxn id="11" idx="2"/>
          </p:cNvCxnSpPr>
          <p:nvPr/>
        </p:nvCxnSpPr>
        <p:spPr>
          <a:xfrm rot="5400000" flipH="1" flipV="1">
            <a:off x="3330024" y="1943281"/>
            <a:ext cx="432667" cy="827151"/>
          </a:xfrm>
          <a:prstGeom prst="bentConnector3">
            <a:avLst>
              <a:gd name="adj1" fmla="val 50000"/>
            </a:avLst>
          </a:prstGeom>
          <a:ln w="12700">
            <a:solidFill>
              <a:srgbClr val="00206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en angle 25"/>
          <p:cNvCxnSpPr>
            <a:stCxn id="11" idx="2"/>
            <a:endCxn id="10" idx="0"/>
          </p:cNvCxnSpPr>
          <p:nvPr/>
        </p:nvCxnSpPr>
        <p:spPr>
          <a:xfrm rot="16200000" flipH="1">
            <a:off x="4184732" y="1915722"/>
            <a:ext cx="432666" cy="882265"/>
          </a:xfrm>
          <a:prstGeom prst="bentConnector3">
            <a:avLst>
              <a:gd name="adj1" fmla="val 50000"/>
            </a:avLst>
          </a:prstGeom>
          <a:ln w="12700">
            <a:solidFill>
              <a:srgbClr val="00206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à coins arrondis 26"/>
          <p:cNvSpPr/>
          <p:nvPr/>
        </p:nvSpPr>
        <p:spPr>
          <a:xfrm>
            <a:off x="4140447" y="5056438"/>
            <a:ext cx="1152525" cy="655737"/>
          </a:xfrm>
          <a:prstGeom prst="roundRect">
            <a:avLst/>
          </a:prstGeom>
          <a:solidFill>
            <a:srgbClr val="FF0000"/>
          </a:solidFill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36000"/>
          <a:lstStyle/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chemeClr val="bg1"/>
                </a:solidFill>
              </a:rPr>
              <a:t>Intelligent</a:t>
            </a:r>
          </a:p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err="1" smtClean="0">
                <a:solidFill>
                  <a:schemeClr val="bg1"/>
                </a:solidFill>
              </a:rPr>
              <a:t>Video</a:t>
            </a:r>
            <a:endParaRPr lang="fr-FR" sz="1200" b="1" dirty="0" smtClean="0">
              <a:solidFill>
                <a:schemeClr val="bg1"/>
              </a:solidFill>
            </a:endParaRPr>
          </a:p>
          <a:p>
            <a:pPr algn="ctr" fontAlgn="auto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err="1" smtClean="0">
                <a:solidFill>
                  <a:schemeClr val="bg1"/>
                </a:solidFill>
              </a:rPr>
              <a:t>Analytics</a:t>
            </a:r>
            <a:endParaRPr lang="fr-FR" sz="1200" b="1" dirty="0">
              <a:solidFill>
                <a:schemeClr val="bg1"/>
              </a:solidFill>
            </a:endParaRPr>
          </a:p>
        </p:txBody>
      </p:sp>
      <p:sp>
        <p:nvSpPr>
          <p:cNvPr id="28" name="Bouton d'action : Vidéo 27">
            <a:hlinkClick r:id="" action="ppaction://noaction" highlightClick="1"/>
          </p:cNvPr>
          <p:cNvSpPr/>
          <p:nvPr/>
        </p:nvSpPr>
        <p:spPr>
          <a:xfrm>
            <a:off x="4429372" y="5805264"/>
            <a:ext cx="503238" cy="503237"/>
          </a:xfrm>
          <a:prstGeom prst="actionButtonMovie">
            <a:avLst/>
          </a:prstGeom>
          <a:solidFill>
            <a:srgbClr val="FF4343"/>
          </a:solidFill>
          <a:ln w="127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algn="ctr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fr-FR" sz="1100"/>
          </a:p>
        </p:txBody>
      </p:sp>
      <p:cxnSp>
        <p:nvCxnSpPr>
          <p:cNvPr id="29" name="Connecteur en angle 28"/>
          <p:cNvCxnSpPr>
            <a:stCxn id="27" idx="0"/>
            <a:endCxn id="22" idx="4"/>
          </p:cNvCxnSpPr>
          <p:nvPr/>
        </p:nvCxnSpPr>
        <p:spPr>
          <a:xfrm rot="16200000" flipV="1">
            <a:off x="4204629" y="4544357"/>
            <a:ext cx="626916" cy="397246"/>
          </a:xfrm>
          <a:prstGeom prst="bentConnector3">
            <a:avLst>
              <a:gd name="adj1" fmla="val 50000"/>
            </a:avLst>
          </a:prstGeom>
          <a:ln w="127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en angle 29"/>
          <p:cNvCxnSpPr>
            <a:stCxn id="18" idx="0"/>
            <a:endCxn id="23" idx="4"/>
          </p:cNvCxnSpPr>
          <p:nvPr/>
        </p:nvCxnSpPr>
        <p:spPr>
          <a:xfrm rot="16200000" flipV="1">
            <a:off x="5251921" y="4152380"/>
            <a:ext cx="619896" cy="1188219"/>
          </a:xfrm>
          <a:prstGeom prst="bentConnector3">
            <a:avLst>
              <a:gd name="adj1" fmla="val 50000"/>
            </a:avLst>
          </a:prstGeom>
          <a:ln w="127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en angle 30"/>
          <p:cNvCxnSpPr>
            <a:stCxn id="17" idx="1"/>
            <a:endCxn id="21" idx="5"/>
          </p:cNvCxnSpPr>
          <p:nvPr/>
        </p:nvCxnSpPr>
        <p:spPr>
          <a:xfrm rot="5400000" flipH="1" flipV="1">
            <a:off x="2483598" y="4203206"/>
            <a:ext cx="637378" cy="1069087"/>
          </a:xfrm>
          <a:prstGeom prst="bentConnector3">
            <a:avLst>
              <a:gd name="adj1" fmla="val 50000"/>
            </a:avLst>
          </a:prstGeom>
          <a:ln w="127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e 31"/>
          <p:cNvGrpSpPr/>
          <p:nvPr/>
        </p:nvGrpSpPr>
        <p:grpSpPr>
          <a:xfrm>
            <a:off x="6588224" y="2132856"/>
            <a:ext cx="1152128" cy="461665"/>
            <a:chOff x="6804248" y="2132856"/>
            <a:chExt cx="1224136" cy="461665"/>
          </a:xfrm>
        </p:grpSpPr>
        <p:sp>
          <p:nvSpPr>
            <p:cNvPr id="33" name="Rectangle à coins arrondis 32"/>
            <p:cNvSpPr/>
            <p:nvPr/>
          </p:nvSpPr>
          <p:spPr>
            <a:xfrm>
              <a:off x="6840041" y="2147664"/>
              <a:ext cx="1152550" cy="432048"/>
            </a:xfrm>
            <a:prstGeom prst="roundRect">
              <a:avLst/>
            </a:prstGeom>
            <a:solidFill>
              <a:srgbClr val="0000FF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/>
            <a:lstStyle/>
            <a:p>
              <a:pPr algn="ctr" fontAlgn="auto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6804248" y="2132856"/>
              <a:ext cx="122413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200" b="1" dirty="0" smtClean="0">
                  <a:solidFill>
                    <a:schemeClr val="bg1"/>
                  </a:solidFill>
                  <a:latin typeface="+mn-lt"/>
                  <a:cs typeface="+mn-cs"/>
                </a:rPr>
                <a:t>Portail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200" b="1" dirty="0" smtClean="0">
                  <a:solidFill>
                    <a:schemeClr val="bg1"/>
                  </a:solidFill>
                  <a:latin typeface="+mn-lt"/>
                  <a:cs typeface="+mn-cs"/>
                </a:rPr>
                <a:t>Open Data</a:t>
              </a:r>
              <a:endParaRPr lang="fr-FR" sz="1200" b="1" dirty="0">
                <a:solidFill>
                  <a:schemeClr val="bg1"/>
                </a:solidFill>
                <a:latin typeface="+mn-lt"/>
                <a:cs typeface="+mn-cs"/>
              </a:endParaRPr>
            </a:p>
          </p:txBody>
        </p:sp>
      </p:grpSp>
      <p:pic>
        <p:nvPicPr>
          <p:cNvPr id="35" name="Image 58" descr="eco_plant-512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57952" y="1502206"/>
            <a:ext cx="558642" cy="55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ZoneTexte 35"/>
          <p:cNvSpPr txBox="1"/>
          <p:nvPr/>
        </p:nvSpPr>
        <p:spPr>
          <a:xfrm>
            <a:off x="2339752" y="3072269"/>
            <a:ext cx="3312368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5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fr-FR" sz="15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IBM  Intelligent </a:t>
            </a:r>
            <a:r>
              <a:rPr lang="fr-FR" sz="1500" b="1" dirty="0" err="1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Operation</a:t>
            </a:r>
            <a:r>
              <a:rPr lang="fr-FR" sz="15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Center</a:t>
            </a:r>
            <a:endParaRPr lang="fr-FR" sz="1500" b="1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37" name="Image 57" descr="citizen community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2618" y="1600060"/>
            <a:ext cx="651750" cy="42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ZoneTexte 37"/>
          <p:cNvSpPr txBox="1"/>
          <p:nvPr/>
        </p:nvSpPr>
        <p:spPr>
          <a:xfrm>
            <a:off x="2094885" y="5848992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Webdings" pitchFamily="18" charset="2"/>
              </a:rPr>
              <a:t>h</a:t>
            </a:r>
            <a:endParaRPr lang="en-US" sz="4400" dirty="0">
              <a:solidFill>
                <a:schemeClr val="tx1">
                  <a:lumMod val="75000"/>
                  <a:lumOff val="25000"/>
                </a:schemeClr>
              </a:solidFill>
              <a:latin typeface="Webdings" pitchFamily="18" charset="2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5506939" y="5848992"/>
            <a:ext cx="12666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Wingdings" pitchFamily="2" charset="2"/>
              </a:rPr>
              <a:t>RST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  <a:latin typeface="Wingdings" pitchFamily="2" charset="2"/>
            </a:endParaRPr>
          </a:p>
        </p:txBody>
      </p:sp>
      <p:sp>
        <p:nvSpPr>
          <p:cNvPr id="40" name="Bouton d'action : Vidéo 39">
            <a:hlinkClick r:id="" action="ppaction://noaction" highlightClick="1"/>
          </p:cNvPr>
          <p:cNvSpPr/>
          <p:nvPr/>
        </p:nvSpPr>
        <p:spPr>
          <a:xfrm>
            <a:off x="4644826" y="5877272"/>
            <a:ext cx="503238" cy="503237"/>
          </a:xfrm>
          <a:prstGeom prst="actionButtonMovie">
            <a:avLst/>
          </a:prstGeom>
          <a:solidFill>
            <a:srgbClr val="FF4343"/>
          </a:solidFill>
          <a:ln w="127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algn="ctr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fr-FR" sz="1100"/>
          </a:p>
        </p:txBody>
      </p:sp>
      <p:sp>
        <p:nvSpPr>
          <p:cNvPr id="41" name="Bouton d'action : Vidéo 40">
            <a:hlinkClick r:id="" action="ppaction://noaction" highlightClick="1"/>
          </p:cNvPr>
          <p:cNvSpPr/>
          <p:nvPr/>
        </p:nvSpPr>
        <p:spPr>
          <a:xfrm>
            <a:off x="4860850" y="5949280"/>
            <a:ext cx="503238" cy="503237"/>
          </a:xfrm>
          <a:prstGeom prst="actionButtonMovie">
            <a:avLst/>
          </a:prstGeom>
          <a:solidFill>
            <a:srgbClr val="FF4343"/>
          </a:solidFill>
          <a:ln w="127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algn="ctr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fr-FR" sz="1100"/>
          </a:p>
        </p:txBody>
      </p:sp>
      <p:sp>
        <p:nvSpPr>
          <p:cNvPr id="42" name="Cylindre 41"/>
          <p:cNvSpPr/>
          <p:nvPr/>
        </p:nvSpPr>
        <p:spPr>
          <a:xfrm>
            <a:off x="3059832" y="5034654"/>
            <a:ext cx="720080" cy="835657"/>
          </a:xfrm>
          <a:prstGeom prst="can">
            <a:avLst/>
          </a:prstGeom>
          <a:solidFill>
            <a:schemeClr val="bg1">
              <a:lumMod val="75000"/>
            </a:schemeClr>
          </a:solidFill>
          <a:ln w="190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72000" rIns="0" bIns="36000" anchor="ctr">
            <a:noAutofit/>
          </a:bodyPr>
          <a:lstStyle/>
          <a:p>
            <a:pPr algn="ctr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Apps</a:t>
            </a:r>
            <a:endParaRPr lang="fr-FR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 fontAlgn="auto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Métiers</a:t>
            </a:r>
            <a:endParaRPr lang="fr-FR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43" name="Connecteur en angle 42"/>
          <p:cNvCxnSpPr>
            <a:stCxn id="42" idx="1"/>
            <a:endCxn id="24" idx="4"/>
          </p:cNvCxnSpPr>
          <p:nvPr/>
        </p:nvCxnSpPr>
        <p:spPr>
          <a:xfrm rot="5400000" flipH="1" flipV="1">
            <a:off x="3354699" y="4501715"/>
            <a:ext cx="598112" cy="467767"/>
          </a:xfrm>
          <a:prstGeom prst="bentConnector3">
            <a:avLst>
              <a:gd name="adj1" fmla="val 50000"/>
            </a:avLst>
          </a:prstGeom>
          <a:ln w="127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ZoneTexte 43"/>
          <p:cNvSpPr txBox="1"/>
          <p:nvPr/>
        </p:nvSpPr>
        <p:spPr>
          <a:xfrm>
            <a:off x="2915816" y="5848992"/>
            <a:ext cx="121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Webdings" pitchFamily="18" charset="2"/>
              </a:rPr>
              <a:t>C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Webdings" pitchFamily="18" charset="2"/>
              </a:rPr>
              <a:t> </a:t>
            </a:r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Webdings" pitchFamily="18" charset="2"/>
              </a:rPr>
              <a:t>K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  <a:latin typeface="Webdings" pitchFamily="18" charset="2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1570117" y="581745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Webdings" pitchFamily="18" charset="2"/>
              </a:rPr>
              <a:t>u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  <a:latin typeface="Webdings" pitchFamily="18" charset="2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544000" y="1867471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0000FF"/>
                </a:solidFill>
                <a:latin typeface="Webdings" pitchFamily="18" charset="2"/>
              </a:rPr>
              <a:t>G</a:t>
            </a:r>
            <a:endParaRPr lang="en-US" sz="4400" dirty="0">
              <a:solidFill>
                <a:srgbClr val="0000FF"/>
              </a:solidFill>
              <a:latin typeface="Webdings" pitchFamily="18" charset="2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8100392" y="1671191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E20000"/>
                </a:solidFill>
                <a:latin typeface="Webdings" pitchFamily="18" charset="2"/>
              </a:rPr>
              <a:t>U</a:t>
            </a:r>
            <a:endParaRPr lang="en-US" sz="3600" dirty="0">
              <a:solidFill>
                <a:srgbClr val="E20000"/>
              </a:solidFill>
              <a:latin typeface="Webdings" pitchFamily="18" charset="2"/>
            </a:endParaRPr>
          </a:p>
        </p:txBody>
      </p:sp>
      <p:cxnSp>
        <p:nvCxnSpPr>
          <p:cNvPr id="48" name="Forme 47"/>
          <p:cNvCxnSpPr>
            <a:stCxn id="4" idx="6"/>
            <a:endCxn id="34" idx="2"/>
          </p:cNvCxnSpPr>
          <p:nvPr/>
        </p:nvCxnSpPr>
        <p:spPr>
          <a:xfrm flipV="1">
            <a:off x="6227613" y="2594521"/>
            <a:ext cx="936675" cy="1230527"/>
          </a:xfrm>
          <a:prstGeom prst="bentConnector2">
            <a:avLst/>
          </a:prstGeom>
          <a:ln w="12700">
            <a:solidFill>
              <a:schemeClr val="tx2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e 48"/>
          <p:cNvGrpSpPr/>
          <p:nvPr/>
        </p:nvGrpSpPr>
        <p:grpSpPr>
          <a:xfrm>
            <a:off x="7961082" y="2319263"/>
            <a:ext cx="859390" cy="461665"/>
            <a:chOff x="6804248" y="2132856"/>
            <a:chExt cx="1224136" cy="461665"/>
          </a:xfrm>
        </p:grpSpPr>
        <p:sp>
          <p:nvSpPr>
            <p:cNvPr id="50" name="Rectangle à coins arrondis 49"/>
            <p:cNvSpPr/>
            <p:nvPr/>
          </p:nvSpPr>
          <p:spPr>
            <a:xfrm>
              <a:off x="6840041" y="2147664"/>
              <a:ext cx="1152550" cy="432048"/>
            </a:xfrm>
            <a:prstGeom prst="roundRect">
              <a:avLst/>
            </a:prstGeom>
            <a:solidFill>
              <a:srgbClr val="0000FF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/>
            <a:lstStyle/>
            <a:p>
              <a:pPr algn="ctr" fontAlgn="auto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200" b="1" dirty="0">
                <a:solidFill>
                  <a:schemeClr val="bg1"/>
                </a:solidFill>
              </a:endParaRPr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6804248" y="2132856"/>
              <a:ext cx="122413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200" b="1" dirty="0" smtClean="0">
                  <a:solidFill>
                    <a:schemeClr val="bg1"/>
                  </a:solidFill>
                  <a:latin typeface="+mn-lt"/>
                  <a:cs typeface="+mn-cs"/>
                </a:rPr>
                <a:t>Alerte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sz="1200" b="1" dirty="0" smtClean="0">
                  <a:solidFill>
                    <a:schemeClr val="bg1"/>
                  </a:solidFill>
                  <a:latin typeface="+mn-lt"/>
                  <a:cs typeface="+mn-cs"/>
                </a:rPr>
                <a:t>Citoyenne</a:t>
              </a:r>
              <a:endParaRPr lang="fr-FR" sz="1200" b="1" dirty="0">
                <a:solidFill>
                  <a:schemeClr val="bg1"/>
                </a:solidFill>
                <a:latin typeface="+mn-lt"/>
                <a:cs typeface="+mn-cs"/>
              </a:endParaRPr>
            </a:p>
          </p:txBody>
        </p:sp>
      </p:grpSp>
      <p:cxnSp>
        <p:nvCxnSpPr>
          <p:cNvPr id="52" name="Forme 51"/>
          <p:cNvCxnSpPr>
            <a:stCxn id="5" idx="6"/>
            <a:endCxn id="51" idx="2"/>
          </p:cNvCxnSpPr>
          <p:nvPr/>
        </p:nvCxnSpPr>
        <p:spPr>
          <a:xfrm flipV="1">
            <a:off x="6228184" y="2780928"/>
            <a:ext cx="2162593" cy="1260144"/>
          </a:xfrm>
          <a:prstGeom prst="bentConnector2">
            <a:avLst/>
          </a:prstGeom>
          <a:ln w="12700">
            <a:solidFill>
              <a:schemeClr val="tx2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ZoneTexte 52"/>
          <p:cNvSpPr txBox="1"/>
          <p:nvPr/>
        </p:nvSpPr>
        <p:spPr>
          <a:xfrm>
            <a:off x="331636" y="2617167"/>
            <a:ext cx="11736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err="1" smtClean="0">
                <a:solidFill>
                  <a:srgbClr val="0000FF"/>
                </a:solidFill>
                <a:latin typeface="+mn-lt"/>
              </a:rPr>
              <a:t>Gouvernance</a:t>
            </a:r>
            <a:endParaRPr lang="en-US" sz="1400" b="1" dirty="0" smtClean="0">
              <a:solidFill>
                <a:srgbClr val="0000FF"/>
              </a:solidFill>
              <a:latin typeface="+mn-lt"/>
            </a:endParaRPr>
          </a:p>
          <a:p>
            <a:pPr algn="ctr"/>
            <a:r>
              <a:rPr lang="en-US" sz="1400" b="1" dirty="0" smtClean="0">
                <a:solidFill>
                  <a:srgbClr val="0000FF"/>
                </a:solidFill>
                <a:latin typeface="+mn-lt"/>
              </a:rPr>
              <a:t>de la Ville</a:t>
            </a:r>
          </a:p>
        </p:txBody>
      </p:sp>
      <p:pic>
        <p:nvPicPr>
          <p:cNvPr id="54" name="Image 53" descr="GI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00192" y="3933056"/>
            <a:ext cx="1003176" cy="10031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Affichage à l'écran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CERTU</dc:creator>
  <cp:lastModifiedBy>CERTU</cp:lastModifiedBy>
  <cp:revision>1</cp:revision>
  <dcterms:created xsi:type="dcterms:W3CDTF">2017-07-07T12:35:25Z</dcterms:created>
  <dcterms:modified xsi:type="dcterms:W3CDTF">2017-07-07T12:36:12Z</dcterms:modified>
</cp:coreProperties>
</file>